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Times New Roman Bold" panose="02020803070505020304" pitchFamily="18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x.ethereum.org#lang=en&amp;optimize=false&amp;runs=200&amp;evmVersion=null&amp;version=soljson-v0.8.24+commit.e11b9ed9.js" TargetMode="External"/><Relationship Id="rId2" Type="http://schemas.openxmlformats.org/officeDocument/2006/relationships/hyperlink" Target="https://tools.superdatascience.com/blockchain/block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57471" y="645123"/>
            <a:ext cx="5573787" cy="5563653"/>
          </a:xfrm>
          <a:custGeom>
            <a:avLst/>
            <a:gdLst/>
            <a:ahLst/>
            <a:cxnLst/>
            <a:rect l="l" t="t" r="r" b="b"/>
            <a:pathLst>
              <a:path w="5573787" h="5563653">
                <a:moveTo>
                  <a:pt x="0" y="0"/>
                </a:moveTo>
                <a:lnTo>
                  <a:pt x="5573787" y="0"/>
                </a:lnTo>
                <a:lnTo>
                  <a:pt x="5573787" y="5563653"/>
                </a:lnTo>
                <a:lnTo>
                  <a:pt x="0" y="556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3499327" y="8816161"/>
            <a:ext cx="12708107" cy="8595301"/>
          </a:xfrm>
          <a:custGeom>
            <a:avLst/>
            <a:gdLst/>
            <a:ahLst/>
            <a:cxnLst/>
            <a:rect l="l" t="t" r="r" b="b"/>
            <a:pathLst>
              <a:path w="12708107" h="8595301">
                <a:moveTo>
                  <a:pt x="0" y="0"/>
                </a:moveTo>
                <a:lnTo>
                  <a:pt x="12708107" y="0"/>
                </a:lnTo>
                <a:lnTo>
                  <a:pt x="12708107" y="8595301"/>
                </a:lnTo>
                <a:lnTo>
                  <a:pt x="0" y="8595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10800000">
            <a:off x="9781317" y="-6890193"/>
            <a:ext cx="13135968" cy="8884691"/>
          </a:xfrm>
          <a:custGeom>
            <a:avLst/>
            <a:gdLst/>
            <a:ahLst/>
            <a:cxnLst/>
            <a:rect l="l" t="t" r="r" b="b"/>
            <a:pathLst>
              <a:path w="13135968" h="8884691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92023" y="3627154"/>
            <a:ext cx="2303953" cy="2326993"/>
          </a:xfrm>
          <a:custGeom>
            <a:avLst/>
            <a:gdLst/>
            <a:ahLst/>
            <a:cxnLst/>
            <a:rect l="l" t="t" r="r" b="b"/>
            <a:pathLst>
              <a:path w="2303953" h="2326993">
                <a:moveTo>
                  <a:pt x="0" y="0"/>
                </a:moveTo>
                <a:lnTo>
                  <a:pt x="2303954" y="0"/>
                </a:lnTo>
                <a:lnTo>
                  <a:pt x="2303954" y="2326992"/>
                </a:lnTo>
                <a:lnTo>
                  <a:pt x="0" y="23269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16316" y="626073"/>
            <a:ext cx="16530003" cy="271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Times New Roman Bold"/>
              </a:rPr>
              <a:t> Project Progress Presentation - I </a:t>
            </a:r>
          </a:p>
          <a:p>
            <a:pPr algn="ctr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Times New Roman Bold"/>
              </a:rPr>
              <a:t> on</a:t>
            </a:r>
          </a:p>
          <a:p>
            <a:pPr marL="0" lvl="0" indent="0" algn="ctr">
              <a:lnSpc>
                <a:spcPts val="5150"/>
              </a:lnSpc>
            </a:pPr>
            <a:r>
              <a:rPr lang="en-US" sz="5000">
                <a:solidFill>
                  <a:srgbClr val="FFFFFF"/>
                </a:solidFill>
                <a:latin typeface="Times New Roman Bold"/>
              </a:rPr>
              <a:t>Web3 &amp; Blockchain based Decentralized Social-Connectivity web application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3347" y="5916046"/>
            <a:ext cx="7441049" cy="216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999" spc="123">
                <a:solidFill>
                  <a:srgbClr val="FFFFFF"/>
                </a:solidFill>
                <a:latin typeface="Times New Roman Bold"/>
              </a:rPr>
              <a:t>Presented by</a:t>
            </a:r>
          </a:p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999" spc="123">
                <a:solidFill>
                  <a:srgbClr val="FFFFFF"/>
                </a:solidFill>
                <a:latin typeface="Times New Roman Bold"/>
              </a:rPr>
              <a:t>Mili Srivastava(205433)</a:t>
            </a:r>
          </a:p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999" spc="123">
                <a:solidFill>
                  <a:srgbClr val="FFFFFF"/>
                </a:solidFill>
                <a:latin typeface="Times New Roman Bold"/>
              </a:rPr>
              <a:t>Rachit Bharadwaj(205445)</a:t>
            </a:r>
          </a:p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999" spc="123">
                <a:solidFill>
                  <a:srgbClr val="FFFFFF"/>
                </a:solidFill>
                <a:latin typeface="Times New Roman Bold"/>
              </a:rPr>
              <a:t>Dept. of Information Technology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14854" y="5668396"/>
            <a:ext cx="6531465" cy="267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999" spc="123">
                <a:solidFill>
                  <a:srgbClr val="FFFFFF"/>
                </a:solidFill>
                <a:latin typeface="Times New Roman Bold"/>
              </a:rPr>
              <a:t>Under the guidance of</a:t>
            </a:r>
          </a:p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999" spc="123">
                <a:solidFill>
                  <a:srgbClr val="FFFFFF"/>
                </a:solidFill>
                <a:latin typeface="Times New Roman Bold"/>
              </a:rPr>
              <a:t>Mr. Pravin Kumar Pandey</a:t>
            </a:r>
          </a:p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999" spc="123">
                <a:solidFill>
                  <a:srgbClr val="FFFFFF"/>
                </a:solidFill>
                <a:latin typeface="Times New Roman Bold"/>
              </a:rPr>
              <a:t>(Assistant Professor)</a:t>
            </a:r>
          </a:p>
          <a:p>
            <a:pPr algn="ctr">
              <a:lnSpc>
                <a:spcPts val="4119"/>
              </a:lnSpc>
              <a:spcBef>
                <a:spcPct val="0"/>
              </a:spcBef>
            </a:pPr>
            <a:r>
              <a:rPr lang="en-US" sz="3999" spc="123">
                <a:solidFill>
                  <a:srgbClr val="FFFFFF"/>
                </a:solidFill>
                <a:latin typeface="Times New Roman Bold"/>
              </a:rPr>
              <a:t>Dept. of Computer Science and Engineering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63694" y="8797111"/>
            <a:ext cx="7760613" cy="1466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3500" spc="108">
                <a:solidFill>
                  <a:srgbClr val="FFFFFF"/>
                </a:solidFill>
                <a:latin typeface="Times New Roman Bold"/>
              </a:rPr>
              <a:t>Department of Information Technology</a:t>
            </a:r>
          </a:p>
          <a:p>
            <a:pPr algn="ctr">
              <a:lnSpc>
                <a:spcPts val="3605"/>
              </a:lnSpc>
              <a:spcBef>
                <a:spcPct val="0"/>
              </a:spcBef>
            </a:pPr>
            <a:r>
              <a:rPr lang="en-US" sz="3500" spc="108">
                <a:solidFill>
                  <a:srgbClr val="FFFFFF"/>
                </a:solidFill>
                <a:latin typeface="Times New Roman Bold"/>
              </a:rPr>
              <a:t>UNSIET VBSPU Jaunpur</a:t>
            </a:r>
          </a:p>
          <a:p>
            <a:pPr algn="ctr">
              <a:lnSpc>
                <a:spcPts val="3605"/>
              </a:lnSpc>
              <a:spcBef>
                <a:spcPct val="0"/>
              </a:spcBef>
            </a:pPr>
            <a:endParaRPr lang="en-US" sz="3500" spc="108">
              <a:solidFill>
                <a:srgbClr val="FFFFFF"/>
              </a:solidFill>
              <a:latin typeface="Times New Roman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000125"/>
            <a:ext cx="10113429" cy="205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Times New Roman Bold"/>
              </a:rPr>
              <a:t>Ojectives Accomplished in Development phase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49614" y="4286734"/>
            <a:ext cx="1713533" cy="171353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5543" y="0"/>
                  </a:moveTo>
                  <a:lnTo>
                    <a:pt x="677257" y="0"/>
                  </a:lnTo>
                  <a:cubicBezTo>
                    <a:pt x="752115" y="0"/>
                    <a:pt x="812800" y="60685"/>
                    <a:pt x="812800" y="135543"/>
                  </a:cubicBezTo>
                  <a:lnTo>
                    <a:pt x="812800" y="677257"/>
                  </a:lnTo>
                  <a:cubicBezTo>
                    <a:pt x="812800" y="752115"/>
                    <a:pt x="752115" y="812800"/>
                    <a:pt x="677257" y="812800"/>
                  </a:cubicBezTo>
                  <a:lnTo>
                    <a:pt x="135543" y="812800"/>
                  </a:lnTo>
                  <a:cubicBezTo>
                    <a:pt x="60685" y="812800"/>
                    <a:pt x="0" y="752115"/>
                    <a:pt x="0" y="677257"/>
                  </a:cubicBezTo>
                  <a:lnTo>
                    <a:pt x="0" y="135543"/>
                  </a:lnTo>
                  <a:cubicBezTo>
                    <a:pt x="0" y="60685"/>
                    <a:pt x="60685" y="0"/>
                    <a:pt x="135543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0D0750"/>
                  </a:solidFill>
                  <a:latin typeface="Times New Roman Bold"/>
                </a:rPr>
                <a:t>01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92197" y="6394313"/>
            <a:ext cx="4890667" cy="244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0"/>
              </a:lnSpc>
            </a:pPr>
            <a:r>
              <a:rPr lang="en-US" sz="3000" spc="180">
                <a:solidFill>
                  <a:srgbClr val="FFFFFF"/>
                </a:solidFill>
                <a:latin typeface="Times New Roman Bold"/>
              </a:rPr>
              <a:t>Designed and developed user-friendly interfaces using Next.js, ensuring seamless navigation and interaction.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051131" y="4286734"/>
            <a:ext cx="1713533" cy="171353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5543" y="0"/>
                  </a:moveTo>
                  <a:lnTo>
                    <a:pt x="677257" y="0"/>
                  </a:lnTo>
                  <a:cubicBezTo>
                    <a:pt x="752115" y="0"/>
                    <a:pt x="812800" y="60685"/>
                    <a:pt x="812800" y="135543"/>
                  </a:cubicBezTo>
                  <a:lnTo>
                    <a:pt x="812800" y="677257"/>
                  </a:lnTo>
                  <a:cubicBezTo>
                    <a:pt x="812800" y="752115"/>
                    <a:pt x="752115" y="812800"/>
                    <a:pt x="677257" y="812800"/>
                  </a:cubicBezTo>
                  <a:lnTo>
                    <a:pt x="135543" y="812800"/>
                  </a:lnTo>
                  <a:cubicBezTo>
                    <a:pt x="60685" y="812800"/>
                    <a:pt x="0" y="752115"/>
                    <a:pt x="0" y="677257"/>
                  </a:cubicBezTo>
                  <a:lnTo>
                    <a:pt x="0" y="135543"/>
                  </a:lnTo>
                  <a:cubicBezTo>
                    <a:pt x="0" y="60685"/>
                    <a:pt x="60685" y="0"/>
                    <a:pt x="135543" y="0"/>
                  </a:cubicBezTo>
                  <a:close/>
                </a:path>
              </a:pathLst>
            </a:custGeom>
            <a:solidFill>
              <a:srgbClr val="958C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0D0750"/>
                  </a:solidFill>
                  <a:latin typeface="Times New Roman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25503" y="4286734"/>
            <a:ext cx="1713533" cy="17135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35543" y="0"/>
                  </a:moveTo>
                  <a:lnTo>
                    <a:pt x="677257" y="0"/>
                  </a:lnTo>
                  <a:cubicBezTo>
                    <a:pt x="752115" y="0"/>
                    <a:pt x="812800" y="60685"/>
                    <a:pt x="812800" y="135543"/>
                  </a:cubicBezTo>
                  <a:lnTo>
                    <a:pt x="812800" y="677257"/>
                  </a:lnTo>
                  <a:cubicBezTo>
                    <a:pt x="812800" y="752115"/>
                    <a:pt x="752115" y="812800"/>
                    <a:pt x="677257" y="812800"/>
                  </a:cubicBezTo>
                  <a:lnTo>
                    <a:pt x="135543" y="812800"/>
                  </a:lnTo>
                  <a:cubicBezTo>
                    <a:pt x="60685" y="812800"/>
                    <a:pt x="0" y="752115"/>
                    <a:pt x="0" y="677257"/>
                  </a:cubicBezTo>
                  <a:lnTo>
                    <a:pt x="0" y="135543"/>
                  </a:lnTo>
                  <a:cubicBezTo>
                    <a:pt x="0" y="60685"/>
                    <a:pt x="60685" y="0"/>
                    <a:pt x="135543" y="0"/>
                  </a:cubicBezTo>
                  <a:close/>
                </a:path>
              </a:pathLst>
            </a:custGeom>
            <a:solidFill>
              <a:srgbClr val="7467E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0D0750"/>
                  </a:solidFill>
                  <a:latin typeface="Times New Roman Bold"/>
                </a:rPr>
                <a:t>03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681308" y="6394313"/>
            <a:ext cx="5622402" cy="244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0"/>
              </a:lnSpc>
            </a:pPr>
            <a:r>
              <a:rPr lang="en-US" sz="3000" spc="179">
                <a:solidFill>
                  <a:srgbClr val="FFFFFF"/>
                </a:solidFill>
                <a:latin typeface="Times New Roman Bold"/>
              </a:rPr>
              <a:t>Successfully developed smart contracts for the Ethereum blockchain to handle core functionalities related to user and posts.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47472" y="6394313"/>
            <a:ext cx="5069595" cy="1487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0"/>
              </a:lnSpc>
            </a:pPr>
            <a:r>
              <a:rPr lang="en-US" sz="3000" spc="179">
                <a:solidFill>
                  <a:srgbClr val="FFFFFF"/>
                </a:solidFill>
                <a:latin typeface="Times New Roman Bold"/>
              </a:rPr>
              <a:t>Created and integrated database to store the user and posts related data.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22345" y="8984406"/>
            <a:ext cx="12708107" cy="8595301"/>
          </a:xfrm>
          <a:custGeom>
            <a:avLst/>
            <a:gdLst/>
            <a:ahLst/>
            <a:cxnLst/>
            <a:rect l="l" t="t" r="r" b="b"/>
            <a:pathLst>
              <a:path w="12708107" h="8595301">
                <a:moveTo>
                  <a:pt x="0" y="0"/>
                </a:moveTo>
                <a:lnTo>
                  <a:pt x="12708106" y="0"/>
                </a:lnTo>
                <a:lnTo>
                  <a:pt x="12708106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>
            <a:off x="6518623" y="-7048233"/>
            <a:ext cx="13135968" cy="8884691"/>
          </a:xfrm>
          <a:custGeom>
            <a:avLst/>
            <a:gdLst/>
            <a:ahLst/>
            <a:cxnLst/>
            <a:rect l="l" t="t" r="r" b="b"/>
            <a:pathLst>
              <a:path w="13135968" h="8884691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41738" y="474392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00125"/>
            <a:ext cx="7484166" cy="111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Times New Roman Bold"/>
              </a:rPr>
              <a:t>Future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454939"/>
            <a:ext cx="14155378" cy="640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615429" lvl="2" indent="-538476" algn="just">
              <a:lnSpc>
                <a:spcPts val="5574"/>
              </a:lnSpc>
              <a:buFont typeface="Arial"/>
              <a:buChar char="⚬"/>
            </a:pPr>
            <a:r>
              <a:rPr lang="en-US" sz="3741" spc="224">
                <a:solidFill>
                  <a:srgbClr val="FFFFFF"/>
                </a:solidFill>
                <a:latin typeface="Times New Roman Bold"/>
              </a:rPr>
              <a:t>Backend </a:t>
            </a:r>
            <a:r>
              <a:rPr lang="en-US" sz="3741" u="none" spc="224">
                <a:solidFill>
                  <a:srgbClr val="FFFFFF"/>
                </a:solidFill>
                <a:latin typeface="Times New Roman Bold"/>
              </a:rPr>
              <a:t>Development: Creating a secure backend to implement the smart contracts and integrate it with the frontend.</a:t>
            </a:r>
          </a:p>
          <a:p>
            <a:pPr marL="1615429" lvl="2" indent="-538476" algn="just">
              <a:lnSpc>
                <a:spcPts val="5574"/>
              </a:lnSpc>
              <a:buFont typeface="Arial"/>
              <a:buChar char="⚬"/>
            </a:pPr>
            <a:r>
              <a:rPr lang="en-US" sz="3741" u="none" spc="224">
                <a:solidFill>
                  <a:srgbClr val="FFFFFF"/>
                </a:solidFill>
                <a:latin typeface="Times New Roman Bold"/>
              </a:rPr>
              <a:t>Decentralized Storage Integration: Integrate IPFS for decentralized storage of media files, enhancing data security and reducing reliance on centralized servers.</a:t>
            </a:r>
          </a:p>
          <a:p>
            <a:pPr marL="1615429" lvl="2" indent="-538476" algn="just">
              <a:lnSpc>
                <a:spcPts val="5574"/>
              </a:lnSpc>
              <a:buFont typeface="Arial"/>
              <a:buChar char="⚬"/>
            </a:pPr>
            <a:r>
              <a:rPr lang="en-US" sz="3741" u="none" spc="224">
                <a:solidFill>
                  <a:srgbClr val="FFFFFF"/>
                </a:solidFill>
                <a:latin typeface="Times New Roman Bold"/>
              </a:rPr>
              <a:t>Scalability Optimization: Optimize backend infrastructure for scalability, ensuring seamless performance as user base and data volume grow.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58837" y="8551775"/>
            <a:ext cx="12708107" cy="8595301"/>
          </a:xfrm>
          <a:custGeom>
            <a:avLst/>
            <a:gdLst/>
            <a:ahLst/>
            <a:cxnLst/>
            <a:rect l="l" t="t" r="r" b="b"/>
            <a:pathLst>
              <a:path w="12708107" h="8595301">
                <a:moveTo>
                  <a:pt x="0" y="0"/>
                </a:moveTo>
                <a:lnTo>
                  <a:pt x="12708107" y="0"/>
                </a:lnTo>
                <a:lnTo>
                  <a:pt x="12708107" y="8595301"/>
                </a:lnTo>
                <a:lnTo>
                  <a:pt x="0" y="85953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>
            <a:off x="6518623" y="-7048233"/>
            <a:ext cx="13135968" cy="8884691"/>
          </a:xfrm>
          <a:custGeom>
            <a:avLst/>
            <a:gdLst/>
            <a:ahLst/>
            <a:cxnLst/>
            <a:rect l="l" t="t" r="r" b="b"/>
            <a:pathLst>
              <a:path w="13135968" h="8884691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38573" y="1000125"/>
            <a:ext cx="7484166" cy="111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Times New Roman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8573" y="2652715"/>
            <a:ext cx="13009734" cy="6245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4"/>
              </a:lnSpc>
            </a:pPr>
            <a:endParaRPr/>
          </a:p>
          <a:p>
            <a:pPr algn="just">
              <a:lnSpc>
                <a:spcPts val="4874"/>
              </a:lnSpc>
            </a:pPr>
            <a:r>
              <a:rPr lang="en-US" sz="3481">
                <a:solidFill>
                  <a:srgbClr val="FFFFFF"/>
                </a:solidFill>
                <a:latin typeface="Times New Roman"/>
              </a:rPr>
              <a:t>In conclusion, our project has made solid progress in building a decentralized social media platform. We've successfully designed and implemented the frontend, created smart contracts for Ethereum integration and created and integrated the database. </a:t>
            </a:r>
          </a:p>
          <a:p>
            <a:pPr algn="just">
              <a:lnSpc>
                <a:spcPts val="4874"/>
              </a:lnSpc>
            </a:pPr>
            <a:endParaRPr lang="en-US" sz="3481">
              <a:solidFill>
                <a:srgbClr val="FFFFFF"/>
              </a:solidFill>
              <a:latin typeface="Times New Roman"/>
            </a:endParaRPr>
          </a:p>
          <a:p>
            <a:pPr algn="just">
              <a:lnSpc>
                <a:spcPts val="4874"/>
              </a:lnSpc>
            </a:pPr>
            <a:r>
              <a:rPr lang="en-US" sz="3481">
                <a:solidFill>
                  <a:srgbClr val="FFFFFF"/>
                </a:solidFill>
                <a:latin typeface="Times New Roman"/>
              </a:rPr>
              <a:t>However, we still need to deploy the smart contracts by creating a backend for it and actively do the data management. Our next steps will focus on these tasks to fully realize our goal of a decentralized social media experience.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73398" y="8455634"/>
            <a:ext cx="12708107" cy="8595301"/>
          </a:xfrm>
          <a:custGeom>
            <a:avLst/>
            <a:gdLst/>
            <a:ahLst/>
            <a:cxnLst/>
            <a:rect l="l" t="t" r="r" b="b"/>
            <a:pathLst>
              <a:path w="12708107" h="8595301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10800000">
            <a:off x="6518623" y="-7048233"/>
            <a:ext cx="13135968" cy="8884691"/>
          </a:xfrm>
          <a:custGeom>
            <a:avLst/>
            <a:gdLst/>
            <a:ahLst/>
            <a:cxnLst/>
            <a:rect l="l" t="t" r="r" b="b"/>
            <a:pathLst>
              <a:path w="13135968" h="8884691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37476" y="2701693"/>
            <a:ext cx="6129878" cy="4883614"/>
          </a:xfrm>
          <a:custGeom>
            <a:avLst/>
            <a:gdLst/>
            <a:ahLst/>
            <a:cxnLst/>
            <a:rect l="l" t="t" r="r" b="b"/>
            <a:pathLst>
              <a:path w="6129878" h="4883614">
                <a:moveTo>
                  <a:pt x="0" y="0"/>
                </a:moveTo>
                <a:lnTo>
                  <a:pt x="6129878" y="0"/>
                </a:lnTo>
                <a:lnTo>
                  <a:pt x="6129878" y="4883614"/>
                </a:lnTo>
                <a:lnTo>
                  <a:pt x="0" y="4883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0646" y="2587743"/>
            <a:ext cx="7728749" cy="3349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790"/>
              </a:lnSpc>
            </a:pPr>
            <a:r>
              <a:rPr lang="en-US" sz="12678">
                <a:solidFill>
                  <a:srgbClr val="E9DFFF"/>
                </a:solidFill>
                <a:latin typeface="Times New Roman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85513" y="3694647"/>
            <a:ext cx="5573787" cy="5563653"/>
          </a:xfrm>
          <a:custGeom>
            <a:avLst/>
            <a:gdLst/>
            <a:ahLst/>
            <a:cxnLst/>
            <a:rect l="l" t="t" r="r" b="b"/>
            <a:pathLst>
              <a:path w="5573787" h="5563653">
                <a:moveTo>
                  <a:pt x="0" y="0"/>
                </a:moveTo>
                <a:lnTo>
                  <a:pt x="5573787" y="0"/>
                </a:lnTo>
                <a:lnTo>
                  <a:pt x="5573787" y="5563653"/>
                </a:lnTo>
                <a:lnTo>
                  <a:pt x="0" y="556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2090685" y="1989788"/>
            <a:ext cx="3798588" cy="6307423"/>
          </a:xfrm>
          <a:custGeom>
            <a:avLst/>
            <a:gdLst/>
            <a:ahLst/>
            <a:cxnLst/>
            <a:rect l="l" t="t" r="r" b="b"/>
            <a:pathLst>
              <a:path w="3798588" h="6307423">
                <a:moveTo>
                  <a:pt x="0" y="0"/>
                </a:moveTo>
                <a:lnTo>
                  <a:pt x="3798588" y="0"/>
                </a:lnTo>
                <a:lnTo>
                  <a:pt x="3798588" y="6307424"/>
                </a:lnTo>
                <a:lnTo>
                  <a:pt x="0" y="6307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074275" y="8599845"/>
            <a:ext cx="12708107" cy="8595301"/>
          </a:xfrm>
          <a:custGeom>
            <a:avLst/>
            <a:gdLst/>
            <a:ahLst/>
            <a:cxnLst/>
            <a:rect l="l" t="t" r="r" b="b"/>
            <a:pathLst>
              <a:path w="12708107" h="8595301">
                <a:moveTo>
                  <a:pt x="0" y="0"/>
                </a:moveTo>
                <a:lnTo>
                  <a:pt x="12708107" y="0"/>
                </a:lnTo>
                <a:lnTo>
                  <a:pt x="12708107" y="8595301"/>
                </a:lnTo>
                <a:lnTo>
                  <a:pt x="0" y="8595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10800000">
            <a:off x="6518623" y="-7048233"/>
            <a:ext cx="13135968" cy="8884691"/>
          </a:xfrm>
          <a:custGeom>
            <a:avLst/>
            <a:gdLst/>
            <a:ahLst/>
            <a:cxnLst/>
            <a:rect l="l" t="t" r="r" b="b"/>
            <a:pathLst>
              <a:path w="13135968" h="8884691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2594" y="803735"/>
            <a:ext cx="7901406" cy="123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240"/>
              </a:lnSpc>
            </a:pPr>
            <a:r>
              <a:rPr lang="en-US" sz="8000">
                <a:solidFill>
                  <a:srgbClr val="FFFFFF"/>
                </a:solidFill>
                <a:latin typeface="Times New Roman Bold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567305"/>
            <a:ext cx="11345555" cy="669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1" lvl="1" indent="-507365">
              <a:lnSpc>
                <a:spcPts val="6580"/>
              </a:lnSpc>
              <a:buAutoNum type="arabicPeriod"/>
            </a:pPr>
            <a:r>
              <a:rPr lang="en-US" sz="4700">
                <a:solidFill>
                  <a:srgbClr val="FFFFFF"/>
                </a:solidFill>
                <a:latin typeface="Times New Roman"/>
              </a:rPr>
              <a:t> Introduction</a:t>
            </a:r>
          </a:p>
          <a:p>
            <a:pPr marL="1014731" lvl="1" indent="-507365">
              <a:lnSpc>
                <a:spcPts val="6580"/>
              </a:lnSpc>
              <a:buAutoNum type="arabicPeriod"/>
            </a:pPr>
            <a:r>
              <a:rPr lang="en-US" sz="4700">
                <a:solidFill>
                  <a:srgbClr val="FFFFFF"/>
                </a:solidFill>
                <a:latin typeface="Times New Roman"/>
              </a:rPr>
              <a:t> Aim</a:t>
            </a:r>
          </a:p>
          <a:p>
            <a:pPr marL="1014731" lvl="1" indent="-507365">
              <a:lnSpc>
                <a:spcPts val="6580"/>
              </a:lnSpc>
              <a:buAutoNum type="arabicPeriod"/>
            </a:pPr>
            <a:r>
              <a:rPr lang="en-US" sz="4700">
                <a:solidFill>
                  <a:srgbClr val="FFFFFF"/>
                </a:solidFill>
                <a:latin typeface="Times New Roman"/>
              </a:rPr>
              <a:t> Objectives</a:t>
            </a:r>
          </a:p>
          <a:p>
            <a:pPr marL="1014731" lvl="1" indent="-507365">
              <a:lnSpc>
                <a:spcPts val="6580"/>
              </a:lnSpc>
              <a:buAutoNum type="arabicPeriod"/>
            </a:pPr>
            <a:r>
              <a:rPr lang="en-US" sz="4700">
                <a:solidFill>
                  <a:srgbClr val="FFFFFF"/>
                </a:solidFill>
                <a:latin typeface="Times New Roman"/>
              </a:rPr>
              <a:t> Methodology</a:t>
            </a:r>
          </a:p>
          <a:p>
            <a:pPr marL="1014731" lvl="1" indent="-507365">
              <a:lnSpc>
                <a:spcPts val="6580"/>
              </a:lnSpc>
              <a:buAutoNum type="arabicPeriod"/>
            </a:pPr>
            <a:r>
              <a:rPr lang="en-US" sz="4700">
                <a:solidFill>
                  <a:srgbClr val="FFFFFF"/>
                </a:solidFill>
                <a:latin typeface="Times New Roman"/>
              </a:rPr>
              <a:t>Objectives Accomplished in Development phase </a:t>
            </a:r>
          </a:p>
          <a:p>
            <a:pPr marL="1014731" lvl="1" indent="-507365">
              <a:lnSpc>
                <a:spcPts val="6580"/>
              </a:lnSpc>
              <a:buAutoNum type="arabicPeriod"/>
            </a:pPr>
            <a:r>
              <a:rPr lang="en-US" sz="4700">
                <a:solidFill>
                  <a:srgbClr val="FFFFFF"/>
                </a:solidFill>
                <a:latin typeface="Times New Roman"/>
              </a:rPr>
              <a:t> Future Steps</a:t>
            </a:r>
          </a:p>
          <a:p>
            <a:pPr marL="1014731" lvl="1" indent="-507365">
              <a:lnSpc>
                <a:spcPts val="6580"/>
              </a:lnSpc>
              <a:buAutoNum type="arabicPeriod"/>
            </a:pPr>
            <a:r>
              <a:rPr lang="en-US" sz="4700">
                <a:solidFill>
                  <a:srgbClr val="FFFFFF"/>
                </a:solidFill>
                <a:latin typeface="Times New Roman"/>
              </a:rPr>
              <a:t> 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591344" y="3152889"/>
            <a:ext cx="5573787" cy="5563653"/>
          </a:xfrm>
          <a:custGeom>
            <a:avLst/>
            <a:gdLst/>
            <a:ahLst/>
            <a:cxnLst/>
            <a:rect l="l" t="t" r="r" b="b"/>
            <a:pathLst>
              <a:path w="5573787" h="5563653">
                <a:moveTo>
                  <a:pt x="0" y="0"/>
                </a:moveTo>
                <a:lnTo>
                  <a:pt x="5573787" y="0"/>
                </a:lnTo>
                <a:lnTo>
                  <a:pt x="5573787" y="5563654"/>
                </a:lnTo>
                <a:lnTo>
                  <a:pt x="0" y="5563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2506907" y="8716543"/>
            <a:ext cx="12708107" cy="8595301"/>
          </a:xfrm>
          <a:custGeom>
            <a:avLst/>
            <a:gdLst/>
            <a:ahLst/>
            <a:cxnLst/>
            <a:rect l="l" t="t" r="r" b="b"/>
            <a:pathLst>
              <a:path w="12708107" h="8595301">
                <a:moveTo>
                  <a:pt x="0" y="0"/>
                </a:moveTo>
                <a:lnTo>
                  <a:pt x="12708107" y="0"/>
                </a:lnTo>
                <a:lnTo>
                  <a:pt x="12708107" y="8595301"/>
                </a:lnTo>
                <a:lnTo>
                  <a:pt x="0" y="8595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-10800000">
            <a:off x="6518623" y="-7048233"/>
            <a:ext cx="13135968" cy="8884691"/>
          </a:xfrm>
          <a:custGeom>
            <a:avLst/>
            <a:gdLst/>
            <a:ahLst/>
            <a:cxnLst/>
            <a:rect l="l" t="t" r="r" b="b"/>
            <a:pathLst>
              <a:path w="13135968" h="8884691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477455" y="4964696"/>
            <a:ext cx="6810545" cy="4293604"/>
          </a:xfrm>
          <a:custGeom>
            <a:avLst/>
            <a:gdLst/>
            <a:ahLst/>
            <a:cxnLst/>
            <a:rect l="l" t="t" r="r" b="b"/>
            <a:pathLst>
              <a:path w="6810545" h="4293604">
                <a:moveTo>
                  <a:pt x="0" y="0"/>
                </a:moveTo>
                <a:lnTo>
                  <a:pt x="6810545" y="0"/>
                </a:lnTo>
                <a:lnTo>
                  <a:pt x="6810545" y="4293604"/>
                </a:lnTo>
                <a:lnTo>
                  <a:pt x="0" y="4293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68120"/>
            <a:ext cx="7901406" cy="1239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240"/>
              </a:lnSpc>
            </a:pPr>
            <a:r>
              <a:rPr lang="en-US" sz="8000">
                <a:solidFill>
                  <a:srgbClr val="FFFFFF"/>
                </a:solidFill>
                <a:latin typeface="Times New Roman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76431"/>
            <a:ext cx="12562644" cy="5297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89"/>
              </a:lnSpc>
            </a:pPr>
            <a:r>
              <a:rPr lang="en-US" sz="3459">
                <a:solidFill>
                  <a:srgbClr val="FFFFFF"/>
                </a:solidFill>
                <a:latin typeface="Times New Roman"/>
              </a:rPr>
              <a:t>Our project endeavours to reshape social media through Web3 technologies. By leveraging blockchain, smart contracts, and decentralized storage, we aim to create a user-centric platform that prioritizes ownership, transparency, and security. </a:t>
            </a:r>
          </a:p>
          <a:p>
            <a:pPr algn="just">
              <a:lnSpc>
                <a:spcPts val="5189"/>
              </a:lnSpc>
            </a:pPr>
            <a:endParaRPr lang="en-US" sz="3459">
              <a:solidFill>
                <a:srgbClr val="FFFFFF"/>
              </a:solidFill>
              <a:latin typeface="Times New Roman"/>
            </a:endParaRPr>
          </a:p>
          <a:p>
            <a:pPr algn="just">
              <a:lnSpc>
                <a:spcPts val="5189"/>
              </a:lnSpc>
            </a:pPr>
            <a:r>
              <a:rPr lang="en-US" sz="3459">
                <a:solidFill>
                  <a:srgbClr val="FFFFFF"/>
                </a:solidFill>
                <a:latin typeface="Times New Roman"/>
              </a:rPr>
              <a:t>Our vision is to offer users control over their data, transparent content moderation, and a decentralized architecture that mitigates censorship.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0547" y="586916"/>
            <a:ext cx="16966906" cy="9113167"/>
            <a:chOff x="0" y="0"/>
            <a:chExt cx="5679811" cy="30507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79811" cy="3050708"/>
            </a:xfrm>
            <a:custGeom>
              <a:avLst/>
              <a:gdLst/>
              <a:ahLst/>
              <a:cxnLst/>
              <a:rect l="l" t="t" r="r" b="b"/>
              <a:pathLst>
                <a:path w="5679811" h="3050708">
                  <a:moveTo>
                    <a:pt x="6844" y="0"/>
                  </a:moveTo>
                  <a:lnTo>
                    <a:pt x="5672967" y="0"/>
                  </a:lnTo>
                  <a:cubicBezTo>
                    <a:pt x="5674782" y="0"/>
                    <a:pt x="5676523" y="721"/>
                    <a:pt x="5677807" y="2005"/>
                  </a:cubicBezTo>
                  <a:cubicBezTo>
                    <a:pt x="5679090" y="3288"/>
                    <a:pt x="5679811" y="5029"/>
                    <a:pt x="5679811" y="6844"/>
                  </a:cubicBezTo>
                  <a:lnTo>
                    <a:pt x="5679811" y="3043863"/>
                  </a:lnTo>
                  <a:cubicBezTo>
                    <a:pt x="5679811" y="3045678"/>
                    <a:pt x="5679090" y="3047419"/>
                    <a:pt x="5677807" y="3048703"/>
                  </a:cubicBezTo>
                  <a:cubicBezTo>
                    <a:pt x="5676523" y="3049987"/>
                    <a:pt x="5674782" y="3050708"/>
                    <a:pt x="5672967" y="3050708"/>
                  </a:cubicBezTo>
                  <a:lnTo>
                    <a:pt x="6844" y="3050708"/>
                  </a:lnTo>
                  <a:cubicBezTo>
                    <a:pt x="5029" y="3050708"/>
                    <a:pt x="3288" y="3049987"/>
                    <a:pt x="2005" y="3048703"/>
                  </a:cubicBezTo>
                  <a:cubicBezTo>
                    <a:pt x="721" y="3047419"/>
                    <a:pt x="0" y="3045678"/>
                    <a:pt x="0" y="3043863"/>
                  </a:cubicBezTo>
                  <a:lnTo>
                    <a:pt x="0" y="6844"/>
                  </a:lnTo>
                  <a:cubicBezTo>
                    <a:pt x="0" y="5029"/>
                    <a:pt x="721" y="3288"/>
                    <a:pt x="2005" y="2005"/>
                  </a:cubicBezTo>
                  <a:cubicBezTo>
                    <a:pt x="3288" y="721"/>
                    <a:pt x="5029" y="0"/>
                    <a:pt x="6844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5679811" cy="3003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3398" y="8455634"/>
            <a:ext cx="12708107" cy="8595301"/>
          </a:xfrm>
          <a:custGeom>
            <a:avLst/>
            <a:gdLst/>
            <a:ahLst/>
            <a:cxnLst/>
            <a:rect l="l" t="t" r="r" b="b"/>
            <a:pathLst>
              <a:path w="12708107" h="8595301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10800000">
            <a:off x="6518623" y="-7048233"/>
            <a:ext cx="13135968" cy="8884691"/>
          </a:xfrm>
          <a:custGeom>
            <a:avLst/>
            <a:gdLst/>
            <a:ahLst/>
            <a:cxnLst/>
            <a:rect l="l" t="t" r="r" b="b"/>
            <a:pathLst>
              <a:path w="13135968" h="8884691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85367" y="1263434"/>
            <a:ext cx="11828371" cy="111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6"/>
              </a:lnSpc>
            </a:pPr>
            <a:r>
              <a:rPr lang="en-US" sz="7200">
                <a:solidFill>
                  <a:srgbClr val="0D0750"/>
                </a:solidFill>
                <a:latin typeface="Times New Roman Bold"/>
              </a:rPr>
              <a:t>Aim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367" y="3413729"/>
            <a:ext cx="14088591" cy="340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643"/>
              </a:lnSpc>
            </a:pPr>
            <a:r>
              <a:rPr lang="en-US" sz="4429">
                <a:solidFill>
                  <a:srgbClr val="0D0750"/>
                </a:solidFill>
                <a:latin typeface="Times New Roman Bold"/>
              </a:rPr>
              <a:t>Our primary aim is to develop a decentralized social media platform that addresses the limitations of traditional centralized platforms, focusing on user ownership, transparency, and censorship resistance.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0547" y="586916"/>
            <a:ext cx="16966906" cy="9113167"/>
            <a:chOff x="0" y="0"/>
            <a:chExt cx="5679811" cy="30507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79811" cy="3050708"/>
            </a:xfrm>
            <a:custGeom>
              <a:avLst/>
              <a:gdLst/>
              <a:ahLst/>
              <a:cxnLst/>
              <a:rect l="l" t="t" r="r" b="b"/>
              <a:pathLst>
                <a:path w="5679811" h="3050708">
                  <a:moveTo>
                    <a:pt x="6844" y="0"/>
                  </a:moveTo>
                  <a:lnTo>
                    <a:pt x="5672967" y="0"/>
                  </a:lnTo>
                  <a:cubicBezTo>
                    <a:pt x="5674782" y="0"/>
                    <a:pt x="5676523" y="721"/>
                    <a:pt x="5677807" y="2005"/>
                  </a:cubicBezTo>
                  <a:cubicBezTo>
                    <a:pt x="5679090" y="3288"/>
                    <a:pt x="5679811" y="5029"/>
                    <a:pt x="5679811" y="6844"/>
                  </a:cubicBezTo>
                  <a:lnTo>
                    <a:pt x="5679811" y="3043863"/>
                  </a:lnTo>
                  <a:cubicBezTo>
                    <a:pt x="5679811" y="3045678"/>
                    <a:pt x="5679090" y="3047419"/>
                    <a:pt x="5677807" y="3048703"/>
                  </a:cubicBezTo>
                  <a:cubicBezTo>
                    <a:pt x="5676523" y="3049987"/>
                    <a:pt x="5674782" y="3050708"/>
                    <a:pt x="5672967" y="3050708"/>
                  </a:cubicBezTo>
                  <a:lnTo>
                    <a:pt x="6844" y="3050708"/>
                  </a:lnTo>
                  <a:cubicBezTo>
                    <a:pt x="5029" y="3050708"/>
                    <a:pt x="3288" y="3049987"/>
                    <a:pt x="2005" y="3048703"/>
                  </a:cubicBezTo>
                  <a:cubicBezTo>
                    <a:pt x="721" y="3047419"/>
                    <a:pt x="0" y="3045678"/>
                    <a:pt x="0" y="3043863"/>
                  </a:cubicBezTo>
                  <a:lnTo>
                    <a:pt x="0" y="6844"/>
                  </a:lnTo>
                  <a:cubicBezTo>
                    <a:pt x="0" y="5029"/>
                    <a:pt x="721" y="3288"/>
                    <a:pt x="2005" y="2005"/>
                  </a:cubicBezTo>
                  <a:cubicBezTo>
                    <a:pt x="3288" y="721"/>
                    <a:pt x="5029" y="0"/>
                    <a:pt x="6844" y="0"/>
                  </a:cubicBezTo>
                  <a:close/>
                </a:path>
              </a:pathLst>
            </a:custGeom>
            <a:solidFill>
              <a:srgbClr val="D3C4F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5679811" cy="3003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473398" y="8455634"/>
            <a:ext cx="12708107" cy="8595301"/>
          </a:xfrm>
          <a:custGeom>
            <a:avLst/>
            <a:gdLst/>
            <a:ahLst/>
            <a:cxnLst/>
            <a:rect l="l" t="t" r="r" b="b"/>
            <a:pathLst>
              <a:path w="12708107" h="8595301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10800000">
            <a:off x="6518623" y="-7048233"/>
            <a:ext cx="13135968" cy="8884691"/>
          </a:xfrm>
          <a:custGeom>
            <a:avLst/>
            <a:gdLst/>
            <a:ahLst/>
            <a:cxnLst/>
            <a:rect l="l" t="t" r="r" b="b"/>
            <a:pathLst>
              <a:path w="13135968" h="8884691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85367" y="1229144"/>
            <a:ext cx="4613160" cy="111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6"/>
              </a:lnSpc>
            </a:pPr>
            <a:r>
              <a:rPr lang="en-US" sz="7200">
                <a:solidFill>
                  <a:srgbClr val="0D0750"/>
                </a:solidFill>
                <a:latin typeface="Times New Roman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5367" y="2532613"/>
            <a:ext cx="14321758" cy="6111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084" lvl="1" indent="-343042" algn="just">
              <a:lnSpc>
                <a:spcPts val="5338"/>
              </a:lnSpc>
              <a:buAutoNum type="arabicPeriod"/>
            </a:pPr>
            <a:r>
              <a:rPr lang="en-US" sz="3177">
                <a:solidFill>
                  <a:srgbClr val="0D0750"/>
                </a:solidFill>
                <a:latin typeface="Times New Roman Bold"/>
              </a:rPr>
              <a:t> Research to define project goals and requirements for decentralized social media.</a:t>
            </a:r>
          </a:p>
          <a:p>
            <a:pPr marL="686084" lvl="1" indent="-343042" algn="just">
              <a:lnSpc>
                <a:spcPts val="5338"/>
              </a:lnSpc>
              <a:buAutoNum type="arabicPeriod"/>
            </a:pPr>
            <a:r>
              <a:rPr lang="en-US" sz="3177">
                <a:solidFill>
                  <a:srgbClr val="0D0750"/>
                </a:solidFill>
                <a:latin typeface="Times New Roman Bold"/>
              </a:rPr>
              <a:t>Design technical infrastructure prioritizing scalability, security, and interoperability.</a:t>
            </a:r>
          </a:p>
          <a:p>
            <a:pPr marL="686084" lvl="1" indent="-343042" algn="just">
              <a:lnSpc>
                <a:spcPts val="5338"/>
              </a:lnSpc>
              <a:buAutoNum type="arabicPeriod"/>
            </a:pPr>
            <a:r>
              <a:rPr lang="en-US" sz="3177">
                <a:solidFill>
                  <a:srgbClr val="0D0750"/>
                </a:solidFill>
                <a:latin typeface="Times New Roman Bold"/>
              </a:rPr>
              <a:t>Develop infrastructure emphasizing scalability, security, and interoperability, with prototypes for visualization.</a:t>
            </a:r>
          </a:p>
          <a:p>
            <a:pPr marL="686084" lvl="1" indent="-343042" algn="just">
              <a:lnSpc>
                <a:spcPts val="5338"/>
              </a:lnSpc>
              <a:buAutoNum type="arabicPeriod"/>
            </a:pPr>
            <a:r>
              <a:rPr lang="en-US" sz="3177">
                <a:solidFill>
                  <a:srgbClr val="0D0750"/>
                </a:solidFill>
                <a:latin typeface="Times New Roman Bold"/>
              </a:rPr>
              <a:t>Advance project with frontend, backend, and database development, including smart contract deployment.</a:t>
            </a:r>
          </a:p>
          <a:p>
            <a:pPr marL="686084" lvl="1" indent="-343042" algn="just">
              <a:lnSpc>
                <a:spcPts val="5338"/>
              </a:lnSpc>
              <a:buAutoNum type="arabicPeriod"/>
            </a:pPr>
            <a:r>
              <a:rPr lang="en-US" sz="3177">
                <a:solidFill>
                  <a:srgbClr val="0D0750"/>
                </a:solidFill>
                <a:latin typeface="Times New Roman Bold"/>
              </a:rPr>
              <a:t>Prepare for deployment by configuring infrastructure, deploying contracts, and implementing marketing strategies.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87380" y="6056833"/>
            <a:ext cx="5271134" cy="5309750"/>
          </a:xfrm>
          <a:custGeom>
            <a:avLst/>
            <a:gdLst/>
            <a:ahLst/>
            <a:cxnLst/>
            <a:rect l="l" t="t" r="r" b="b"/>
            <a:pathLst>
              <a:path w="5271134" h="5309750">
                <a:moveTo>
                  <a:pt x="0" y="0"/>
                </a:moveTo>
                <a:lnTo>
                  <a:pt x="5271134" y="0"/>
                </a:lnTo>
                <a:lnTo>
                  <a:pt x="5271134" y="5309750"/>
                </a:lnTo>
                <a:lnTo>
                  <a:pt x="0" y="530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5170043" y="1578719"/>
            <a:ext cx="4105808" cy="5972084"/>
          </a:xfrm>
          <a:custGeom>
            <a:avLst/>
            <a:gdLst/>
            <a:ahLst/>
            <a:cxnLst/>
            <a:rect l="l" t="t" r="r" b="b"/>
            <a:pathLst>
              <a:path w="4105808" h="5972084">
                <a:moveTo>
                  <a:pt x="0" y="0"/>
                </a:moveTo>
                <a:lnTo>
                  <a:pt x="4105808" y="0"/>
                </a:lnTo>
                <a:lnTo>
                  <a:pt x="4105808" y="5972084"/>
                </a:lnTo>
                <a:lnTo>
                  <a:pt x="0" y="5972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362696" y="8711708"/>
            <a:ext cx="12708107" cy="8595301"/>
          </a:xfrm>
          <a:custGeom>
            <a:avLst/>
            <a:gdLst/>
            <a:ahLst/>
            <a:cxnLst/>
            <a:rect l="l" t="t" r="r" b="b"/>
            <a:pathLst>
              <a:path w="12708107" h="8595301">
                <a:moveTo>
                  <a:pt x="0" y="0"/>
                </a:moveTo>
                <a:lnTo>
                  <a:pt x="12708107" y="0"/>
                </a:lnTo>
                <a:lnTo>
                  <a:pt x="12708107" y="8595302"/>
                </a:lnTo>
                <a:lnTo>
                  <a:pt x="0" y="8595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-10800000">
            <a:off x="6518623" y="-7048233"/>
            <a:ext cx="13135968" cy="8884691"/>
          </a:xfrm>
          <a:custGeom>
            <a:avLst/>
            <a:gdLst/>
            <a:ahLst/>
            <a:cxnLst/>
            <a:rect l="l" t="t" r="r" b="b"/>
            <a:pathLst>
              <a:path w="13135968" h="8884691">
                <a:moveTo>
                  <a:pt x="0" y="0"/>
                </a:moveTo>
                <a:lnTo>
                  <a:pt x="13135968" y="0"/>
                </a:lnTo>
                <a:lnTo>
                  <a:pt x="13135968" y="8884691"/>
                </a:lnTo>
                <a:lnTo>
                  <a:pt x="0" y="8884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971405"/>
            <a:ext cx="8834427" cy="1117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6"/>
              </a:lnSpc>
            </a:pPr>
            <a:r>
              <a:rPr lang="en-US" sz="7200">
                <a:solidFill>
                  <a:srgbClr val="FFFFFF"/>
                </a:solidFill>
                <a:latin typeface="Times New Roman Bold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5092" y="2353572"/>
            <a:ext cx="14474951" cy="777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843" lvl="1" indent="-337921" algn="just">
              <a:lnSpc>
                <a:spcPts val="4382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Times New Roman"/>
              </a:rPr>
              <a:t>Research &amp; Planning: Explore Web3 technologies and define project objectives.</a:t>
            </a:r>
          </a:p>
          <a:p>
            <a:pPr marL="675843" lvl="1" indent="-337921" algn="just">
              <a:lnSpc>
                <a:spcPts val="4382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Times New Roman"/>
              </a:rPr>
              <a:t>Frontend Development: Design and implement UI/UX components using Next.js.</a:t>
            </a:r>
          </a:p>
          <a:p>
            <a:pPr marL="675843" lvl="1" indent="-337921" algn="just">
              <a:lnSpc>
                <a:spcPts val="4382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Times New Roman"/>
              </a:rPr>
              <a:t>Smart Contract Development: Write Solidity contracts for platform functionalities.</a:t>
            </a:r>
          </a:p>
          <a:p>
            <a:pPr marL="675843" lvl="1" indent="-337921" algn="just">
              <a:lnSpc>
                <a:spcPts val="4382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Times New Roman"/>
              </a:rPr>
              <a:t>Blockchain Integration: Deploy contracts on Ethereum and integrate with frontend.</a:t>
            </a:r>
          </a:p>
          <a:p>
            <a:pPr marL="675843" lvl="1" indent="-337921" algn="just">
              <a:lnSpc>
                <a:spcPts val="4382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Times New Roman"/>
              </a:rPr>
              <a:t>IPFS Integration: Set up IPFS for decentralized file storage and integrate with frontend.</a:t>
            </a:r>
          </a:p>
          <a:p>
            <a:pPr marL="675843" lvl="1" indent="-337921" algn="just">
              <a:lnSpc>
                <a:spcPts val="4382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Times New Roman"/>
              </a:rPr>
              <a:t>Database Integration: Use MongoDB for structured data management.</a:t>
            </a:r>
          </a:p>
          <a:p>
            <a:pPr marL="675843" lvl="1" indent="-337921" algn="just">
              <a:lnSpc>
                <a:spcPts val="4382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Times New Roman"/>
              </a:rPr>
              <a:t>Testing &amp; QA: Write tests for reliability and conduct user acceptance testing.</a:t>
            </a:r>
          </a:p>
          <a:p>
            <a:pPr marL="675843" lvl="1" indent="-337921" algn="just">
              <a:lnSpc>
                <a:spcPts val="4382"/>
              </a:lnSpc>
              <a:buFont typeface="Arial"/>
              <a:buChar char="•"/>
            </a:pPr>
            <a:r>
              <a:rPr lang="en-US" sz="3130">
                <a:solidFill>
                  <a:srgbClr val="FFFFFF"/>
                </a:solidFill>
                <a:latin typeface="Times New Roman"/>
              </a:rPr>
              <a:t>Deployment &amp; Maintenance: Deploy on cloud platforms and provide ongoing support.</a:t>
            </a:r>
          </a:p>
          <a:p>
            <a:pPr algn="just">
              <a:lnSpc>
                <a:spcPts val="4382"/>
              </a:lnSpc>
            </a:pPr>
            <a:endParaRPr lang="en-US" sz="3130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1294" y="423755"/>
            <a:ext cx="2709705" cy="1235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Times New Roman Bold"/>
              </a:rPr>
              <a:t>Demo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66418" y="3927655"/>
            <a:ext cx="9584055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FFFFFF"/>
                </a:solidFill>
                <a:latin typeface="Times New Roman"/>
                <a:hlinkClick r:id="rId2" tooltip="https://tools.superdatascience.com/blockchain/block"/>
              </a:rPr>
              <a:t>https://tools.superdatascience.com/blockchain/block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66418" y="2705319"/>
            <a:ext cx="5368766" cy="105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7"/>
              </a:lnSpc>
            </a:pPr>
            <a:r>
              <a:rPr lang="en-US" sz="5505">
                <a:solidFill>
                  <a:srgbClr val="FFFFFF"/>
                </a:solidFill>
                <a:latin typeface="Times New Roman"/>
              </a:rPr>
              <a:t>Blockchain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66418" y="7176489"/>
            <a:ext cx="13693080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u="sng">
                <a:solidFill>
                  <a:srgbClr val="FFFFFF"/>
                </a:solidFill>
                <a:latin typeface="Times New Roman"/>
                <a:hlinkClick r:id="rId3" tooltip="https://remix.ethereum.org#lang=en&amp;optimize=false&amp;runs=200&amp;evmVersion=null&amp;version=soljson-v0.8.24+commit.e11b9ed9.js"/>
              </a:rPr>
              <a:t>https://remix.ethereum.org/#lang=en&amp;optimize=false&amp;runs=200&amp;evmVersion=null&amp;version=soljson-v0.8.24+commit.e11b9ed9.js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66418" y="5954248"/>
            <a:ext cx="6939677" cy="105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7"/>
              </a:lnSpc>
            </a:pPr>
            <a:r>
              <a:rPr lang="en-US" sz="5505">
                <a:solidFill>
                  <a:srgbClr val="FFFFFF"/>
                </a:solidFill>
                <a:latin typeface="Times New Roman"/>
              </a:rPr>
              <a:t>Smart Contracts Demo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365" y="819802"/>
            <a:ext cx="13745270" cy="8647396"/>
          </a:xfrm>
          <a:custGeom>
            <a:avLst/>
            <a:gdLst/>
            <a:ahLst/>
            <a:cxnLst/>
            <a:rect l="l" t="t" r="r" b="b"/>
            <a:pathLst>
              <a:path w="13745270" h="8647396">
                <a:moveTo>
                  <a:pt x="0" y="0"/>
                </a:moveTo>
                <a:lnTo>
                  <a:pt x="13745270" y="0"/>
                </a:lnTo>
                <a:lnTo>
                  <a:pt x="13745270" y="8647396"/>
                </a:lnTo>
                <a:lnTo>
                  <a:pt x="0" y="8647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7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57180" y="138387"/>
            <a:ext cx="9593895" cy="9119913"/>
          </a:xfrm>
          <a:custGeom>
            <a:avLst/>
            <a:gdLst/>
            <a:ahLst/>
            <a:cxnLst/>
            <a:rect l="l" t="t" r="r" b="b"/>
            <a:pathLst>
              <a:path w="9593895" h="9119913">
                <a:moveTo>
                  <a:pt x="0" y="0"/>
                </a:moveTo>
                <a:lnTo>
                  <a:pt x="9593895" y="0"/>
                </a:lnTo>
                <a:lnTo>
                  <a:pt x="9593895" y="9119913"/>
                </a:lnTo>
                <a:lnTo>
                  <a:pt x="0" y="9119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5" b="-105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3199479" y="9372600"/>
            <a:ext cx="11889043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Several representative products in Web 3.0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609</Words>
  <Application>Microsoft Office PowerPoint</Application>
  <PresentationFormat>Custom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Times New Roman</vt:lpstr>
      <vt:lpstr>Times New Roman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Digital Age Technology Presentation</dc:title>
  <cp:lastModifiedBy>Rachit Bharadwaj</cp:lastModifiedBy>
  <cp:revision>2</cp:revision>
  <dcterms:created xsi:type="dcterms:W3CDTF">2006-08-16T00:00:00Z</dcterms:created>
  <dcterms:modified xsi:type="dcterms:W3CDTF">2024-03-22T15:59:56Z</dcterms:modified>
  <dc:identifier>DAF_9uTQ1vs</dc:identifier>
</cp:coreProperties>
</file>